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66" r:id="rId4"/>
    <p:sldId id="267" r:id="rId5"/>
    <p:sldId id="258" r:id="rId6"/>
    <p:sldId id="259" r:id="rId7"/>
    <p:sldId id="260" r:id="rId8"/>
    <p:sldId id="261" r:id="rId9"/>
    <p:sldId id="268" r:id="rId10"/>
    <p:sldId id="269" r:id="rId11"/>
    <p:sldId id="270" r:id="rId12"/>
    <p:sldId id="272" r:id="rId13"/>
    <p:sldId id="271" r:id="rId14"/>
    <p:sldId id="263" r:id="rId15"/>
    <p:sldId id="273" r:id="rId16"/>
    <p:sldId id="274" r:id="rId17"/>
    <p:sldId id="275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ёнушка\Desktop\ФОНЫ\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45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85189" y="1412776"/>
            <a:ext cx="56166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Специфика работы дошкольной организации в условиях реализации преемственности ФГОС ДО и ФГОС НОО в работе с детьми </a:t>
            </a:r>
            <a:r>
              <a:rPr lang="ru-RU" sz="2800" b="1" dirty="0" smtClean="0"/>
              <a:t>ОВЗ</a:t>
            </a:r>
          </a:p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r"/>
            <a:r>
              <a:rPr lang="ru-RU" sz="1600" dirty="0" smtClean="0"/>
              <a:t>Старший воспитатель </a:t>
            </a:r>
          </a:p>
          <a:p>
            <a:pPr algn="r"/>
            <a:r>
              <a:rPr lang="ru-RU" sz="1600" dirty="0" smtClean="0"/>
              <a:t>МДОБУ «Детский сад № 20» </a:t>
            </a:r>
          </a:p>
          <a:p>
            <a:pPr algn="r"/>
            <a:r>
              <a:rPr lang="ru-RU" sz="1600" dirty="0" smtClean="0"/>
              <a:t>Покровская Е.Н</a:t>
            </a:r>
            <a:r>
              <a:rPr lang="ru-RU" sz="1600" b="1" dirty="0" smtClean="0"/>
              <a:t>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778407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6" y="448186"/>
            <a:ext cx="3672408" cy="2446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33301"/>
            <a:ext cx="4392488" cy="2275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97" y="2825105"/>
            <a:ext cx="4536504" cy="3272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01" y="2982906"/>
            <a:ext cx="3716959" cy="2956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053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get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620688"/>
            <a:ext cx="273630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19872" y="997585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Не ребенок должен быть готов к школе, а школа – к ребенку!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505670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800000"/>
                </a:solidFill>
              </a:rPr>
              <a:t>       Наличие </a:t>
            </a:r>
            <a:r>
              <a:rPr lang="ru-RU" sz="2000" b="1" dirty="0">
                <a:solidFill>
                  <a:srgbClr val="800000"/>
                </a:solidFill>
              </a:rPr>
              <a:t>знаний не определяет успешность обучения. Важно, чтобы ребенок умел самостоятельно их добывать и применять.</a:t>
            </a:r>
            <a:endParaRPr lang="ru-RU" sz="2000" b="1" dirty="0">
              <a:solidFill>
                <a:srgbClr val="8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4149080"/>
            <a:ext cx="84969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 Требование ФГОС ДО к результатам освоения образовательной программы дошкольной организации представлены в виде </a:t>
            </a:r>
            <a:r>
              <a:rPr lang="ru-RU" sz="2000" b="1" dirty="0" smtClean="0"/>
              <a:t>целевых ориентиров</a:t>
            </a:r>
            <a:r>
              <a:rPr lang="ru-RU" sz="2000" dirty="0" smtClean="0"/>
              <a:t> дошкольного образования, которые представляют </a:t>
            </a:r>
            <a:r>
              <a:rPr lang="ru-RU" sz="2000" dirty="0"/>
              <a:t>собой социальные и психологические характеристики возможных достижений ребёнка на этапе завершения уровня дошкольного образования.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75247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Детский сад\фото\23 февраля\DSC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032448" cy="2679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Детский сад\фото\23 февраля\DSC_0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36" y="547757"/>
            <a:ext cx="4234750" cy="268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Детский сад\фото\запрос на августовку\Интеллектуальная игра Что Где Когд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38" y="3259979"/>
            <a:ext cx="4121997" cy="2737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Desktop\Детский сад\фото\запрос на августовку\Областной праздник «День Детства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35" y="3356992"/>
            <a:ext cx="4234750" cy="2646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96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052130" cy="2936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052130" cy="2760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650" y="3297661"/>
            <a:ext cx="4425129" cy="2784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User\Desktop\Детский сад\фото\запрос на августовку\Логопедический кабинет для работы с детьми ОВЗ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651" y="491436"/>
            <a:ext cx="4333438" cy="2756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84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етский сад\фото\ФОТО\DSC_03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115501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Детский сад\фото\ФОТО\DSC_0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24063"/>
            <a:ext cx="4541132" cy="2992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191" y="2996952"/>
            <a:ext cx="4641676" cy="3222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999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Детский сад\фото\спорт конкурс\P10502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52436"/>
            <a:ext cx="4945005" cy="3708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Детский сад\фото\спорт конкурс\P10502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158" y="3140968"/>
            <a:ext cx="4772069" cy="3329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2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DCIM\100MSDCF\DSC0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5144617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58534"/>
            <a:ext cx="4291337" cy="271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" descr="E:\DCIM\100MSDCF\DSC022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01" y="3751644"/>
            <a:ext cx="4669340" cy="29245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44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79"/>
            <a:ext cx="8424936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77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78497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Портрет выпускника ДОО</a:t>
            </a:r>
          </a:p>
          <a:p>
            <a:pPr algn="ctr"/>
            <a:endParaRPr lang="ru-RU" sz="1000" b="1" dirty="0" smtClean="0"/>
          </a:p>
          <a:p>
            <a:pPr algn="just"/>
            <a:r>
              <a:rPr lang="ru-RU" sz="2000" dirty="0" smtClean="0"/>
              <a:t>      Физически </a:t>
            </a:r>
            <a:r>
              <a:rPr lang="ru-RU" sz="2000" dirty="0"/>
              <a:t>развитый, овладевший основными культурно – </a:t>
            </a:r>
            <a:r>
              <a:rPr lang="ru-RU" sz="2000" dirty="0" smtClean="0"/>
              <a:t>гигиеническими </a:t>
            </a:r>
            <a:r>
              <a:rPr lang="ru-RU" sz="2000" dirty="0"/>
              <a:t>навыками.</a:t>
            </a:r>
          </a:p>
          <a:p>
            <a:pPr algn="just"/>
            <a:r>
              <a:rPr lang="ru-RU" sz="2000" dirty="0"/>
              <a:t> </a:t>
            </a:r>
            <a:r>
              <a:rPr lang="ru-RU" sz="2000" dirty="0" smtClean="0"/>
              <a:t>     Любознательный</a:t>
            </a:r>
            <a:r>
              <a:rPr lang="ru-RU" sz="2000" dirty="0"/>
              <a:t>, </a:t>
            </a:r>
            <a:r>
              <a:rPr lang="ru-RU" sz="2000" dirty="0" smtClean="0"/>
              <a:t>активный.</a:t>
            </a:r>
            <a:endParaRPr lang="ru-RU" sz="2000" dirty="0"/>
          </a:p>
          <a:p>
            <a:pPr algn="just"/>
            <a:r>
              <a:rPr lang="ru-RU" sz="2000" dirty="0"/>
              <a:t> </a:t>
            </a:r>
            <a:r>
              <a:rPr lang="ru-RU" sz="2000" dirty="0" smtClean="0"/>
              <a:t>     Эмоционально отзывчивый.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Овладевший </a:t>
            </a:r>
            <a:r>
              <a:rPr lang="ru-RU" sz="2000" dirty="0"/>
              <a:t>средствами общения и способами взаимодействия со взрослыми и </a:t>
            </a:r>
            <a:r>
              <a:rPr lang="ru-RU" sz="2000" dirty="0" smtClean="0"/>
              <a:t>сверстниками.</a:t>
            </a:r>
            <a:endParaRPr lang="ru-RU" sz="2000" dirty="0"/>
          </a:p>
          <a:p>
            <a:pPr algn="just"/>
            <a:r>
              <a:rPr lang="ru-RU" sz="2000" dirty="0" smtClean="0"/>
              <a:t>      Способный </a:t>
            </a:r>
            <a:r>
              <a:rPr lang="ru-RU" sz="2000" dirty="0"/>
              <a:t>управлять своим поведением,  планировать свои действия соблюдать нормы и правила </a:t>
            </a:r>
            <a:r>
              <a:rPr lang="ru-RU" sz="2000" dirty="0" smtClean="0"/>
              <a:t>поведения.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Имеющий </a:t>
            </a:r>
            <a:r>
              <a:rPr lang="ru-RU" sz="2000" dirty="0"/>
              <a:t>первичные представления о семье, себе, обществе и государстве, мире, </a:t>
            </a:r>
            <a:r>
              <a:rPr lang="ru-RU" sz="2000" dirty="0" smtClean="0"/>
              <a:t>природе.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Овладевший универсальными</a:t>
            </a:r>
            <a:r>
              <a:rPr lang="ru-RU" sz="2000" dirty="0"/>
              <a:t> предпосылками учебной деятельности – умение работать по правилу и образцу, слушать взрослого и выполнять его </a:t>
            </a:r>
            <a:r>
              <a:rPr lang="ru-RU" sz="2000" dirty="0" smtClean="0"/>
              <a:t>инструкции.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Способный </a:t>
            </a:r>
            <a:r>
              <a:rPr lang="ru-RU" sz="2000" dirty="0"/>
              <a:t>решать интеллектуальные и личностные задачи (проблемы), адекватно </a:t>
            </a:r>
            <a:r>
              <a:rPr lang="ru-RU" sz="2000" dirty="0" smtClean="0"/>
              <a:t>возрасту.</a:t>
            </a:r>
            <a:endParaRPr lang="ru-RU" sz="2000" dirty="0"/>
          </a:p>
          <a:p>
            <a:pPr algn="just"/>
            <a:r>
              <a:rPr lang="ru-RU" sz="2000" dirty="0"/>
              <a:t> </a:t>
            </a:r>
            <a:r>
              <a:rPr lang="ru-RU" sz="2000" dirty="0" smtClean="0"/>
              <a:t>     Овладевший </a:t>
            </a:r>
            <a:r>
              <a:rPr lang="ru-RU" sz="2000" dirty="0"/>
              <a:t>необходимыми умениями и </a:t>
            </a:r>
            <a:r>
              <a:rPr lang="ru-RU" sz="2000" dirty="0" smtClean="0"/>
              <a:t>навыками.</a:t>
            </a:r>
          </a:p>
          <a:p>
            <a:pPr algn="ct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13634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«Быть готовым к </a:t>
            </a:r>
            <a:r>
              <a:rPr lang="ru-RU" sz="3600" b="1" dirty="0"/>
              <a:t>школе</a:t>
            </a:r>
            <a:r>
              <a:rPr lang="ru-RU" sz="3600" dirty="0"/>
              <a:t> – не значит уметь писать, читать и считать. Быть готовым к </a:t>
            </a:r>
            <a:r>
              <a:rPr lang="ru-RU" sz="3600" b="1" dirty="0"/>
              <a:t>школе</a:t>
            </a:r>
            <a:r>
              <a:rPr lang="ru-RU" sz="3600" dirty="0"/>
              <a:t> – значит быть готовым всему этому научиться!» </a:t>
            </a:r>
          </a:p>
          <a:p>
            <a:pPr algn="r"/>
            <a:endParaRPr lang="ru-RU" sz="2400" dirty="0" smtClean="0"/>
          </a:p>
          <a:p>
            <a:pPr algn="r"/>
            <a:r>
              <a:rPr lang="ru-RU" sz="2400" i="1" dirty="0" smtClean="0"/>
              <a:t>Доктор психологических наук</a:t>
            </a:r>
          </a:p>
          <a:p>
            <a:pPr algn="r"/>
            <a:r>
              <a:rPr lang="ru-RU" sz="2400" i="1" dirty="0" smtClean="0"/>
              <a:t>Леонид </a:t>
            </a:r>
            <a:r>
              <a:rPr lang="ru-RU" sz="2400" i="1" dirty="0"/>
              <a:t>Абрамович </a:t>
            </a:r>
            <a:r>
              <a:rPr lang="ru-RU" sz="2400" i="1" dirty="0" err="1"/>
              <a:t>Венгер</a:t>
            </a:r>
            <a:endParaRPr lang="ru-RU" sz="2400" i="1" dirty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     </a:t>
            </a:r>
            <a:endParaRPr lang="ru-RU" sz="2400" dirty="0"/>
          </a:p>
        </p:txBody>
      </p:sp>
      <p:pic>
        <p:nvPicPr>
          <p:cNvPr id="3" name="Picture 4" descr="C:\Users\Алёнушка\Desktop\1307970837_7c2cf7fb5e5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068960"/>
            <a:ext cx="27368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8778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42493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Когда начинать готовить ребёнка к школе?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Кто </a:t>
            </a:r>
            <a:r>
              <a:rPr lang="ru-RU" sz="3200" b="1" dirty="0"/>
              <a:t>должен это делать?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Чему </a:t>
            </a:r>
            <a:r>
              <a:rPr lang="ru-RU" sz="3200" b="1" dirty="0"/>
              <a:t>учить ребёнка до школы? </a:t>
            </a:r>
            <a:endParaRPr lang="ru-RU" sz="3200" b="1" dirty="0" smtClean="0"/>
          </a:p>
          <a:p>
            <a:pPr algn="ctr"/>
            <a:endParaRPr lang="ru-RU" sz="2800" dirty="0"/>
          </a:p>
        </p:txBody>
      </p:sp>
      <p:pic>
        <p:nvPicPr>
          <p:cNvPr id="3" name="Picture 2" descr="https://cdn.pixabay.com/photo/2015/10/31/12/00/question-1015308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743" y="2636912"/>
            <a:ext cx="3552514" cy="35525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38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7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   </a:t>
            </a:r>
            <a:r>
              <a:rPr lang="ru-RU" sz="2400" b="1" dirty="0" smtClean="0"/>
              <a:t>Преемственность </a:t>
            </a:r>
            <a:r>
              <a:rPr lang="ru-RU" sz="2400" b="1" dirty="0"/>
              <a:t>с позиции школы </a:t>
            </a:r>
            <a:r>
              <a:rPr lang="ru-RU" sz="2400" dirty="0"/>
              <a:t>- это опора на те знания, навыки и умения, которые имеются у ребёнка, пройденное осмысливается на более высоком уровне. Организация работы в школе должна происходить с учётом дошкольного понятийного и операционного уровня развития ребёнка.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          </a:t>
            </a:r>
            <a:r>
              <a:rPr lang="ru-RU" sz="2400" b="1" dirty="0" smtClean="0"/>
              <a:t>Преемственность </a:t>
            </a:r>
            <a:r>
              <a:rPr lang="ru-RU" sz="2400" b="1" dirty="0"/>
              <a:t>с точки зрения детского сада </a:t>
            </a:r>
            <a:r>
              <a:rPr lang="ru-RU" sz="2400" dirty="0"/>
              <a:t>- это ориентация на требования школы, формирование тех знаний, умений и навыков, которые необходимы для дальнейшего обучения в школе.</a:t>
            </a:r>
          </a:p>
        </p:txBody>
      </p:sp>
    </p:spTree>
    <p:extLst>
      <p:ext uri="{BB962C8B-B14F-4D97-AF65-F5344CB8AC3E}">
        <p14:creationId xmlns:p14="http://schemas.microsoft.com/office/powerpoint/2010/main" val="2489165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4345"/>
            <a:ext cx="792088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     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Виды деятельности в ДОО:</a:t>
            </a:r>
          </a:p>
          <a:p>
            <a:pPr lvl="0" algn="just"/>
            <a:endParaRPr lang="ru-RU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 algn="just"/>
            <a:r>
              <a:rPr lang="ru-RU" sz="2000" b="1" dirty="0" smtClean="0"/>
              <a:t>- коммуникативная</a:t>
            </a:r>
            <a:r>
              <a:rPr lang="ru-RU" sz="2000" dirty="0" smtClean="0"/>
              <a:t> </a:t>
            </a:r>
            <a:r>
              <a:rPr lang="ru-RU" sz="2000" dirty="0"/>
              <a:t>(общение и взаимодействие со взрослыми и сверстниками</a:t>
            </a:r>
            <a:r>
              <a:rPr lang="ru-RU" sz="2000" dirty="0" smtClean="0"/>
              <a:t>);</a:t>
            </a:r>
            <a:endParaRPr lang="ru-RU" sz="2000" dirty="0"/>
          </a:p>
          <a:p>
            <a:pPr lvl="0" algn="just"/>
            <a:r>
              <a:rPr lang="ru-RU" sz="2000" b="1" dirty="0" smtClean="0"/>
              <a:t>- познавательно-исследовательская</a:t>
            </a:r>
            <a:r>
              <a:rPr lang="ru-RU" sz="2000" dirty="0" smtClean="0"/>
              <a:t> </a:t>
            </a:r>
            <a:r>
              <a:rPr lang="ru-RU" sz="2000" dirty="0"/>
              <a:t>(исследования объектов окружающего мира и экспериментирования с ними</a:t>
            </a:r>
            <a:r>
              <a:rPr lang="ru-RU" sz="2000" dirty="0" smtClean="0"/>
              <a:t>); </a:t>
            </a:r>
            <a:endParaRPr lang="ru-RU" sz="2000" dirty="0"/>
          </a:p>
          <a:p>
            <a:pPr lvl="0" algn="just"/>
            <a:r>
              <a:rPr lang="ru-RU" sz="2000" b="1" dirty="0" smtClean="0"/>
              <a:t>- восприятие </a:t>
            </a:r>
            <a:r>
              <a:rPr lang="ru-RU" sz="2000" b="1" dirty="0"/>
              <a:t>художественной литературы и </a:t>
            </a:r>
            <a:r>
              <a:rPr lang="ru-RU" sz="2000" b="1" dirty="0" smtClean="0"/>
              <a:t>фольклора</a:t>
            </a:r>
            <a:r>
              <a:rPr lang="ru-RU" sz="2000" b="1" dirty="0"/>
              <a:t>;</a:t>
            </a:r>
            <a:endParaRPr lang="ru-RU" sz="2000" dirty="0"/>
          </a:p>
          <a:p>
            <a:pPr lvl="0" algn="just"/>
            <a:r>
              <a:rPr lang="ru-RU" sz="2000" b="1" dirty="0" smtClean="0"/>
              <a:t>- самообслуживание </a:t>
            </a:r>
            <a:r>
              <a:rPr lang="ru-RU" sz="2000" b="1" dirty="0"/>
              <a:t>и элементарный бытовой труд</a:t>
            </a:r>
            <a:r>
              <a:rPr lang="ru-RU" sz="2000" dirty="0"/>
              <a:t> (в помещении и на улице</a:t>
            </a:r>
            <a:r>
              <a:rPr lang="ru-RU" sz="2000" dirty="0" smtClean="0"/>
              <a:t>); </a:t>
            </a:r>
            <a:endParaRPr lang="ru-RU" sz="2000" dirty="0"/>
          </a:p>
          <a:p>
            <a:pPr lvl="0" algn="just"/>
            <a:r>
              <a:rPr lang="ru-RU" sz="2000" b="1" dirty="0" smtClean="0"/>
              <a:t>- конструирование</a:t>
            </a:r>
            <a:r>
              <a:rPr lang="ru-RU" sz="2000" dirty="0" smtClean="0"/>
              <a:t> </a:t>
            </a:r>
            <a:r>
              <a:rPr lang="ru-RU" sz="2000" dirty="0"/>
              <a:t>из разного материала, включая конструкторы, модули, бумагу, природный и иной </a:t>
            </a:r>
            <a:r>
              <a:rPr lang="ru-RU" sz="2000" dirty="0" smtClean="0"/>
              <a:t>материал; </a:t>
            </a:r>
            <a:endParaRPr lang="ru-RU" sz="2000" dirty="0"/>
          </a:p>
          <a:p>
            <a:pPr lvl="0" algn="just"/>
            <a:r>
              <a:rPr lang="ru-RU" sz="2000" b="1" dirty="0" smtClean="0"/>
              <a:t>- изобразительная</a:t>
            </a:r>
            <a:r>
              <a:rPr lang="ru-RU" sz="2000" dirty="0" smtClean="0"/>
              <a:t> </a:t>
            </a:r>
            <a:r>
              <a:rPr lang="ru-RU" sz="2000" dirty="0"/>
              <a:t>(рисование, лепка, аппликация</a:t>
            </a:r>
            <a:r>
              <a:rPr lang="ru-RU" sz="2000" dirty="0" smtClean="0"/>
              <a:t>); </a:t>
            </a:r>
            <a:endParaRPr lang="ru-RU" sz="2000" dirty="0"/>
          </a:p>
          <a:p>
            <a:pPr lvl="0" algn="just"/>
            <a:r>
              <a:rPr lang="ru-RU" sz="2000" b="1" dirty="0" smtClean="0"/>
              <a:t>- музыкальная</a:t>
            </a:r>
            <a:r>
              <a:rPr lang="ru-RU" sz="2000" dirty="0" smtClean="0"/>
              <a:t> </a:t>
            </a:r>
            <a:r>
              <a:rPr lang="ru-RU" sz="2000" dirty="0"/>
              <a:t>(восприятие и понимание смысла музыкальных произведений, пение, музыкально-ритмические движения, игры на детских музыкальных инструментах</a:t>
            </a:r>
            <a:r>
              <a:rPr lang="ru-RU" sz="2000" dirty="0" smtClean="0"/>
              <a:t>); </a:t>
            </a:r>
            <a:endParaRPr lang="ru-RU" sz="2000" dirty="0"/>
          </a:p>
          <a:p>
            <a:pPr marL="342900" lvl="0" indent="-342900" algn="just">
              <a:buFontTx/>
              <a:buChar char="-"/>
            </a:pPr>
            <a:r>
              <a:rPr lang="ru-RU" sz="2000" b="1" dirty="0" smtClean="0"/>
              <a:t>двигательная</a:t>
            </a:r>
            <a:r>
              <a:rPr lang="ru-RU" sz="2000" dirty="0" smtClean="0"/>
              <a:t> </a:t>
            </a:r>
            <a:r>
              <a:rPr lang="ru-RU" sz="2000" dirty="0"/>
              <a:t>(овладение основными движениями) формы активности </a:t>
            </a:r>
            <a:r>
              <a:rPr lang="ru-RU" sz="2000" dirty="0" smtClean="0"/>
              <a:t>ребенка).</a:t>
            </a:r>
            <a:endParaRPr lang="ru-RU" sz="2000" dirty="0"/>
          </a:p>
          <a:p>
            <a:pPr lvl="0" algn="ctr"/>
            <a:r>
              <a:rPr lang="ru-RU" sz="2800" b="1" dirty="0" smtClean="0"/>
              <a:t>Ведущий вид деятельности - игра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4326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108" y="764704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</a:t>
            </a:r>
            <a:r>
              <a:rPr lang="ru-RU" sz="2400" b="1" dirty="0" smtClean="0"/>
              <a:t>ЗАНЯТИЕ</a:t>
            </a:r>
            <a:r>
              <a:rPr lang="ru-RU" sz="2400" dirty="0" smtClean="0"/>
              <a:t> – основная форма образовательной </a:t>
            </a:r>
            <a:r>
              <a:rPr lang="ru-RU" sz="2400" dirty="0" smtClean="0"/>
              <a:t>деятельности в ДОУ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b="1" dirty="0" smtClean="0"/>
              <a:t>      Продолжительность</a:t>
            </a:r>
            <a:r>
              <a:rPr lang="ru-RU" sz="2400" dirty="0" smtClean="0"/>
              <a:t> образовательной </a:t>
            </a:r>
            <a:r>
              <a:rPr lang="ru-RU" sz="2400" dirty="0"/>
              <a:t>деятельности для детей от 6-7-ми лет - не более </a:t>
            </a:r>
            <a:r>
              <a:rPr lang="ru-RU" sz="2400" b="1" dirty="0"/>
              <a:t>30 минут</a:t>
            </a:r>
            <a:r>
              <a:rPr lang="ru-RU" sz="2400" dirty="0"/>
              <a:t>. </a:t>
            </a:r>
            <a:endParaRPr lang="ru-RU" sz="2400" dirty="0" smtClean="0"/>
          </a:p>
          <a:p>
            <a:pPr algn="just"/>
            <a:r>
              <a:rPr lang="ru-RU" sz="2400" dirty="0" smtClean="0"/>
              <a:t>      </a:t>
            </a:r>
            <a:r>
              <a:rPr lang="ru-RU" sz="2400" b="1" dirty="0" smtClean="0"/>
              <a:t>Максимально </a:t>
            </a:r>
            <a:r>
              <a:rPr lang="ru-RU" sz="2400" b="1" dirty="0"/>
              <a:t>допустимый объем </a:t>
            </a:r>
            <a:r>
              <a:rPr lang="ru-RU" sz="2400" dirty="0"/>
              <a:t>образовательной нагрузки в первой половине дня в подготовительной группе составляет </a:t>
            </a:r>
            <a:r>
              <a:rPr lang="ru-RU" sz="2400" b="1" dirty="0"/>
              <a:t>1,5 часа</a:t>
            </a:r>
            <a:r>
              <a:rPr lang="ru-RU" sz="2400" dirty="0"/>
              <a:t>. </a:t>
            </a:r>
            <a:r>
              <a:rPr lang="ru-RU" sz="2400" dirty="0" smtClean="0"/>
              <a:t>В </a:t>
            </a:r>
            <a:r>
              <a:rPr lang="ru-RU" sz="2400" dirty="0"/>
              <a:t>середине времени, отведенного на </a:t>
            </a:r>
            <a:r>
              <a:rPr lang="ru-RU" sz="2400" dirty="0" smtClean="0"/>
              <a:t>образовательную </a:t>
            </a:r>
            <a:r>
              <a:rPr lang="ru-RU" sz="2400" dirty="0"/>
              <a:t>деятельность, проводят физкультурные минутки. </a:t>
            </a:r>
            <a:endParaRPr lang="ru-RU" sz="2400" dirty="0" smtClean="0"/>
          </a:p>
          <a:p>
            <a:pPr algn="just"/>
            <a:r>
              <a:rPr lang="ru-RU" sz="2400" dirty="0" smtClean="0"/>
              <a:t>     Перерывы </a:t>
            </a:r>
            <a:r>
              <a:rPr lang="ru-RU" sz="2400" dirty="0"/>
              <a:t>между периодами непрерывной образовательной деятельности - не менее 10 минут</a:t>
            </a:r>
            <a:r>
              <a:rPr lang="ru-RU" sz="2400" dirty="0" smtClean="0"/>
              <a:t>.</a:t>
            </a:r>
          </a:p>
          <a:p>
            <a:pPr algn="just"/>
            <a:endParaRPr lang="ru-RU" sz="2400" i="1" dirty="0" smtClean="0"/>
          </a:p>
          <a:p>
            <a:pPr algn="r"/>
            <a:r>
              <a:rPr lang="ru-RU" sz="2400" i="1" dirty="0" smtClean="0"/>
              <a:t>(В соответствии с </a:t>
            </a:r>
            <a:r>
              <a:rPr lang="ru-RU" sz="2400" b="1" i="1" dirty="0"/>
              <a:t>САНПИН </a:t>
            </a:r>
            <a:r>
              <a:rPr lang="ru-RU" sz="2400" b="1" i="1" dirty="0" smtClean="0"/>
              <a:t>2.4.1.3049-13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84284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етский сад\фото\школа\Новый рисунок (13)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97" y="566073"/>
            <a:ext cx="4071632" cy="2646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Детский сад\фото\школа\Копия Новый рисунок (8)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60390"/>
            <a:ext cx="4320480" cy="2765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Детский сад\фото\школа\Новый рисунок (9)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16" y="3356992"/>
            <a:ext cx="4048636" cy="2736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Детский сад\фото\школа\Новый рисунок (12)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39599"/>
            <a:ext cx="4320480" cy="2753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276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Детский сад\фото\школа\Новый рисунок (10)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0079"/>
            <a:ext cx="4226781" cy="2670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Детский сад\фото\школа\Новый рисунок (11)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816" y="439743"/>
            <a:ext cx="4248472" cy="2666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Детский сад\фото\школа\Новый рисунок (17)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84984"/>
            <a:ext cx="4226781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Детский сад\фото\школа\Новый рисунок (18)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5"/>
            <a:ext cx="4248473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436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4664"/>
            <a:ext cx="476130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5328592" cy="3342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2392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236</TotalTime>
  <Words>392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</cp:revision>
  <dcterms:created xsi:type="dcterms:W3CDTF">2018-04-23T04:55:09Z</dcterms:created>
  <dcterms:modified xsi:type="dcterms:W3CDTF">2018-04-24T05:46:01Z</dcterms:modified>
</cp:coreProperties>
</file>